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4"/>
  </p:notesMasterIdLst>
  <p:sldIdLst>
    <p:sldId id="324" r:id="rId2"/>
    <p:sldId id="256" r:id="rId3"/>
    <p:sldId id="295" r:id="rId4"/>
    <p:sldId id="294" r:id="rId5"/>
    <p:sldId id="261" r:id="rId6"/>
    <p:sldId id="289" r:id="rId7"/>
    <p:sldId id="263" r:id="rId8"/>
    <p:sldId id="271" r:id="rId9"/>
    <p:sldId id="297" r:id="rId10"/>
    <p:sldId id="299" r:id="rId11"/>
    <p:sldId id="296" r:id="rId12"/>
    <p:sldId id="272" r:id="rId13"/>
    <p:sldId id="301" r:id="rId14"/>
    <p:sldId id="307" r:id="rId15"/>
    <p:sldId id="311" r:id="rId16"/>
    <p:sldId id="302" r:id="rId17"/>
    <p:sldId id="306" r:id="rId18"/>
    <p:sldId id="312" r:id="rId19"/>
    <p:sldId id="315" r:id="rId20"/>
    <p:sldId id="316" r:id="rId21"/>
    <p:sldId id="317" r:id="rId22"/>
    <p:sldId id="270" r:id="rId23"/>
    <p:sldId id="282" r:id="rId24"/>
    <p:sldId id="283" r:id="rId25"/>
    <p:sldId id="318" r:id="rId26"/>
    <p:sldId id="291" r:id="rId27"/>
    <p:sldId id="319" r:id="rId28"/>
    <p:sldId id="278" r:id="rId29"/>
    <p:sldId id="323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7C80"/>
    <a:srgbClr val="FF33CC"/>
    <a:srgbClr val="FFFF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94B02-3936-4A4E-B114-5DE7CD174C5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B4E4F35-C8E5-4DA6-AF90-2C37A1311D50}">
      <dgm:prSet phldrT="[Text]" phldr="1"/>
      <dgm:spPr/>
      <dgm:t>
        <a:bodyPr/>
        <a:lstStyle/>
        <a:p>
          <a:endParaRPr lang="en-US"/>
        </a:p>
      </dgm:t>
    </dgm:pt>
    <dgm:pt modelId="{D199D824-A08B-41FC-8A78-D9AB9E4F8D89}" type="parTrans" cxnId="{EEE010E7-512D-402E-8123-F7A0C508E3F8}">
      <dgm:prSet/>
      <dgm:spPr/>
      <dgm:t>
        <a:bodyPr/>
        <a:lstStyle/>
        <a:p>
          <a:endParaRPr lang="en-US"/>
        </a:p>
      </dgm:t>
    </dgm:pt>
    <dgm:pt modelId="{017D5985-3491-4CB9-9F16-A9AEB4AE59E9}" type="sibTrans" cxnId="{EEE010E7-512D-402E-8123-F7A0C508E3F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prstDash val="solid"/>
        </a:ln>
      </dgm:spPr>
      <dgm:t>
        <a:bodyPr/>
        <a:lstStyle/>
        <a:p>
          <a:endParaRPr lang="en-US"/>
        </a:p>
      </dgm:t>
    </dgm:pt>
    <dgm:pt modelId="{BEBF338A-EB07-4541-87DA-CD45179C8FBC}" type="pres">
      <dgm:prSet presAssocID="{71194B02-3936-4A4E-B114-5DE7CD174C54}" presName="Name0" presStyleCnt="0">
        <dgm:presLayoutVars>
          <dgm:chMax val="7"/>
          <dgm:chPref val="7"/>
          <dgm:dir/>
        </dgm:presLayoutVars>
      </dgm:prSet>
      <dgm:spPr/>
    </dgm:pt>
    <dgm:pt modelId="{D038ECD8-3227-48B7-9E51-4E6792822B5B}" type="pres">
      <dgm:prSet presAssocID="{71194B02-3936-4A4E-B114-5DE7CD174C54}" presName="Name1" presStyleCnt="0"/>
      <dgm:spPr/>
    </dgm:pt>
    <dgm:pt modelId="{FBEF35A4-C22A-47BE-A9AF-E6AE1002B933}" type="pres">
      <dgm:prSet presAssocID="{017D5985-3491-4CB9-9F16-A9AEB4AE59E9}" presName="picture_1" presStyleCnt="0"/>
      <dgm:spPr/>
    </dgm:pt>
    <dgm:pt modelId="{70BA21B1-55DC-4F2C-AD01-756F01BEFCE1}" type="pres">
      <dgm:prSet presAssocID="{017D5985-3491-4CB9-9F16-A9AEB4AE59E9}" presName="pictureRepeatNode" presStyleLbl="alignImgPlace1" presStyleIdx="0" presStyleCnt="1" custScaleX="189349" custScaleY="187057" custLinFactNeighborX="-5326" custLinFactNeighborY="-36106"/>
      <dgm:spPr/>
      <dgm:t>
        <a:bodyPr/>
        <a:lstStyle/>
        <a:p>
          <a:endParaRPr lang="en-US"/>
        </a:p>
      </dgm:t>
    </dgm:pt>
    <dgm:pt modelId="{A15E6316-DE9D-454F-AB33-8F4B5984B285}" type="pres">
      <dgm:prSet presAssocID="{BB4E4F35-C8E5-4DA6-AF90-2C37A1311D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334D9-A828-4E7D-9846-45FDC1B0B1EB}" type="presOf" srcId="{BB4E4F35-C8E5-4DA6-AF90-2C37A1311D50}" destId="{A15E6316-DE9D-454F-AB33-8F4B5984B285}" srcOrd="0" destOrd="0" presId="urn:microsoft.com/office/officeart/2008/layout/CircularPictureCallout"/>
    <dgm:cxn modelId="{EEE010E7-512D-402E-8123-F7A0C508E3F8}" srcId="{71194B02-3936-4A4E-B114-5DE7CD174C54}" destId="{BB4E4F35-C8E5-4DA6-AF90-2C37A1311D50}" srcOrd="0" destOrd="0" parTransId="{D199D824-A08B-41FC-8A78-D9AB9E4F8D89}" sibTransId="{017D5985-3491-4CB9-9F16-A9AEB4AE59E9}"/>
    <dgm:cxn modelId="{05CBDAA5-AA99-4929-94E7-F032435E487A}" type="presOf" srcId="{017D5985-3491-4CB9-9F16-A9AEB4AE59E9}" destId="{70BA21B1-55DC-4F2C-AD01-756F01BEFCE1}" srcOrd="0" destOrd="0" presId="urn:microsoft.com/office/officeart/2008/layout/CircularPictureCallout"/>
    <dgm:cxn modelId="{FA238E15-F2BC-4DB1-9D17-CF766FD8D2C3}" type="presOf" srcId="{71194B02-3936-4A4E-B114-5DE7CD174C54}" destId="{BEBF338A-EB07-4541-87DA-CD45179C8FBC}" srcOrd="0" destOrd="0" presId="urn:microsoft.com/office/officeart/2008/layout/CircularPictureCallout"/>
    <dgm:cxn modelId="{657A0103-E8C8-4E5F-82F6-5C70B12842E3}" type="presParOf" srcId="{BEBF338A-EB07-4541-87DA-CD45179C8FBC}" destId="{D038ECD8-3227-48B7-9E51-4E6792822B5B}" srcOrd="0" destOrd="0" presId="urn:microsoft.com/office/officeart/2008/layout/CircularPictureCallout"/>
    <dgm:cxn modelId="{294DB66B-57D4-4800-BEC3-05EFA011C775}" type="presParOf" srcId="{D038ECD8-3227-48B7-9E51-4E6792822B5B}" destId="{FBEF35A4-C22A-47BE-A9AF-E6AE1002B933}" srcOrd="0" destOrd="0" presId="urn:microsoft.com/office/officeart/2008/layout/CircularPictureCallout"/>
    <dgm:cxn modelId="{075D742D-F3AC-424B-A60A-2050DB2CF421}" type="presParOf" srcId="{FBEF35A4-C22A-47BE-A9AF-E6AE1002B933}" destId="{70BA21B1-55DC-4F2C-AD01-756F01BEFCE1}" srcOrd="0" destOrd="0" presId="urn:microsoft.com/office/officeart/2008/layout/CircularPictureCallout"/>
    <dgm:cxn modelId="{7F813B1D-7615-4976-AC98-ED29C68EA8BB}" type="presParOf" srcId="{D038ECD8-3227-48B7-9E51-4E6792822B5B}" destId="{A15E6316-DE9D-454F-AB33-8F4B5984B28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E3F39-6661-4396-8E18-0194AF15DBF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AB44C5-7576-41F7-BFE2-B3AC53D9DE0B}">
      <dgm:prSet/>
      <dgm:spPr/>
      <dgm:t>
        <a:bodyPr/>
        <a:lstStyle/>
        <a:p>
          <a:pPr algn="ctr" rtl="0"/>
          <a:r>
            <a:rPr lang="bn-BD" dirty="0" smtClean="0">
              <a:solidFill>
                <a:schemeClr val="tx1"/>
              </a:solidFill>
            </a:rPr>
            <a:t>ছবি গুলি লক্ষ্য কর</a:t>
          </a:r>
          <a:endParaRPr lang="en-US" dirty="0">
            <a:solidFill>
              <a:schemeClr val="tx1"/>
            </a:solidFill>
          </a:endParaRPr>
        </a:p>
      </dgm:t>
    </dgm:pt>
    <dgm:pt modelId="{A06E3CB6-FE8D-42F2-9186-77E909FC7E32}" type="parTrans" cxnId="{4E4240B5-1339-46EC-92C3-58ADAE048C6E}">
      <dgm:prSet/>
      <dgm:spPr/>
      <dgm:t>
        <a:bodyPr/>
        <a:lstStyle/>
        <a:p>
          <a:endParaRPr lang="en-US"/>
        </a:p>
      </dgm:t>
    </dgm:pt>
    <dgm:pt modelId="{E9E1250E-AF41-469F-B826-36929E36B505}" type="sibTrans" cxnId="{4E4240B5-1339-46EC-92C3-58ADAE048C6E}">
      <dgm:prSet/>
      <dgm:spPr/>
      <dgm:t>
        <a:bodyPr/>
        <a:lstStyle/>
        <a:p>
          <a:endParaRPr lang="en-US"/>
        </a:p>
      </dgm:t>
    </dgm:pt>
    <dgm:pt modelId="{9CFB970C-F6E5-4F07-BAAC-3D922D8C33CB}" type="pres">
      <dgm:prSet presAssocID="{013E3F39-6661-4396-8E18-0194AF15DB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381746-7D34-46CB-BA73-B12B96A6E9BF}" type="pres">
      <dgm:prSet presAssocID="{D8AB44C5-7576-41F7-BFE2-B3AC53D9DE0B}" presName="parentText" presStyleLbl="node1" presStyleIdx="0" presStyleCnt="1" custLinFactNeighborX="6041" custLinFactNeighborY="49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3F4F5-A669-4607-B36F-146B1F80E0E5}" type="presOf" srcId="{D8AB44C5-7576-41F7-BFE2-B3AC53D9DE0B}" destId="{CE381746-7D34-46CB-BA73-B12B96A6E9BF}" srcOrd="0" destOrd="0" presId="urn:microsoft.com/office/officeart/2005/8/layout/vList2"/>
    <dgm:cxn modelId="{B3A53332-98EC-478B-ACB0-7B5C8530670C}" type="presOf" srcId="{013E3F39-6661-4396-8E18-0194AF15DBF1}" destId="{9CFB970C-F6E5-4F07-BAAC-3D922D8C33CB}" srcOrd="0" destOrd="0" presId="urn:microsoft.com/office/officeart/2005/8/layout/vList2"/>
    <dgm:cxn modelId="{4E4240B5-1339-46EC-92C3-58ADAE048C6E}" srcId="{013E3F39-6661-4396-8E18-0194AF15DBF1}" destId="{D8AB44C5-7576-41F7-BFE2-B3AC53D9DE0B}" srcOrd="0" destOrd="0" parTransId="{A06E3CB6-FE8D-42F2-9186-77E909FC7E32}" sibTransId="{E9E1250E-AF41-469F-B826-36929E36B505}"/>
    <dgm:cxn modelId="{31B3BD65-009C-4FBD-8222-2E35D842D95B}" type="presParOf" srcId="{9CFB970C-F6E5-4F07-BAAC-3D922D8C33CB}" destId="{CE381746-7D34-46CB-BA73-B12B96A6E9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04AF08-454D-4162-BC60-C3F3C77108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7D1BE89-5115-447E-B03E-2D60FE86D12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7053E98-52E3-4287-BDC1-5673894ED023}" type="parTrans" cxnId="{6D08EFAC-1243-49E4-85B4-BCCF65DDD1CE}">
      <dgm:prSet/>
      <dgm:spPr/>
      <dgm:t>
        <a:bodyPr/>
        <a:lstStyle/>
        <a:p>
          <a:endParaRPr lang="en-US"/>
        </a:p>
      </dgm:t>
    </dgm:pt>
    <dgm:pt modelId="{980F8045-882C-4F45-936A-5D0F7DA0D6AA}" type="sibTrans" cxnId="{6D08EFAC-1243-49E4-85B4-BCCF65DDD1C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0CC02B9-F95E-4893-8113-DEF0C21980D5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B63B954-3FEA-44A1-BAD0-223F028E7FB5}" type="parTrans" cxnId="{A4748009-BF76-4B9E-B20F-C2B9A36382B4}">
      <dgm:prSet/>
      <dgm:spPr/>
      <dgm:t>
        <a:bodyPr/>
        <a:lstStyle/>
        <a:p>
          <a:endParaRPr lang="en-US"/>
        </a:p>
      </dgm:t>
    </dgm:pt>
    <dgm:pt modelId="{508C199B-A03B-4465-82F1-08B20A5F3D0D}" type="sibTrans" cxnId="{A4748009-BF76-4B9E-B20F-C2B9A36382B4}">
      <dgm:prSet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E7FCAECD-ACB4-4E94-B2AD-580DDA4D198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1551A07-3677-48DA-B42C-E75DA8B8DFFC}" type="parTrans" cxnId="{99EB707F-E129-46EB-A6ED-679E966B8A2E}">
      <dgm:prSet/>
      <dgm:spPr/>
      <dgm:t>
        <a:bodyPr/>
        <a:lstStyle/>
        <a:p>
          <a:endParaRPr lang="en-US"/>
        </a:p>
      </dgm:t>
    </dgm:pt>
    <dgm:pt modelId="{5FF52D61-AFCD-4B12-BB90-898935724A7F}" type="sibTrans" cxnId="{99EB707F-E129-46EB-A6ED-679E966B8A2E}">
      <dgm:prSet/>
      <dgm:spPr/>
      <dgm:t>
        <a:bodyPr/>
        <a:lstStyle/>
        <a:p>
          <a:endParaRPr lang="en-US"/>
        </a:p>
      </dgm:t>
    </dgm:pt>
    <dgm:pt modelId="{B69BA89A-8005-4839-B7EA-D52747A3D5C6}" type="pres">
      <dgm:prSet presAssocID="{B604AF08-454D-4162-BC60-C3F3C771082C}" presName="Name0" presStyleCnt="0">
        <dgm:presLayoutVars>
          <dgm:dir/>
          <dgm:resizeHandles val="exact"/>
        </dgm:presLayoutVars>
      </dgm:prSet>
      <dgm:spPr/>
    </dgm:pt>
    <dgm:pt modelId="{A4900EA5-A37A-49DC-B347-0474A6274712}" type="pres">
      <dgm:prSet presAssocID="{B604AF08-454D-4162-BC60-C3F3C771082C}" presName="vNodes" presStyleCnt="0"/>
      <dgm:spPr/>
    </dgm:pt>
    <dgm:pt modelId="{A2E82FFF-BE14-4216-A25E-0C8907588129}" type="pres">
      <dgm:prSet presAssocID="{17D1BE89-5115-447E-B03E-2D60FE86D12E}" presName="node" presStyleLbl="node1" presStyleIdx="0" presStyleCnt="3" custScaleX="119525" custScaleY="114612" custLinFactY="7995" custLinFactNeighborX="9111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A6AD5-4A13-4010-BE8D-9C37D1954128}" type="pres">
      <dgm:prSet presAssocID="{980F8045-882C-4F45-936A-5D0F7DA0D6AA}" presName="spacerT" presStyleCnt="0"/>
      <dgm:spPr/>
    </dgm:pt>
    <dgm:pt modelId="{2892AE57-A1D8-4F73-B1B3-4EDC9490FE33}" type="pres">
      <dgm:prSet presAssocID="{980F8045-882C-4F45-936A-5D0F7DA0D6AA}" presName="sibTrans" presStyleLbl="sibTrans2D1" presStyleIdx="0" presStyleCnt="2" custLinFactX="57286" custLinFactNeighborX="100000" custLinFactNeighborY="43489"/>
      <dgm:spPr/>
      <dgm:t>
        <a:bodyPr/>
        <a:lstStyle/>
        <a:p>
          <a:endParaRPr lang="en-US"/>
        </a:p>
      </dgm:t>
    </dgm:pt>
    <dgm:pt modelId="{7A1D0D78-6DE1-49F8-B096-8C4BD769C7BB}" type="pres">
      <dgm:prSet presAssocID="{980F8045-882C-4F45-936A-5D0F7DA0D6AA}" presName="spacerB" presStyleCnt="0"/>
      <dgm:spPr/>
    </dgm:pt>
    <dgm:pt modelId="{6F10B653-4691-45AC-A2A7-7B4D8594891A}" type="pres">
      <dgm:prSet presAssocID="{B0CC02B9-F95E-4893-8113-DEF0C21980D5}" presName="node" presStyleLbl="node1" presStyleIdx="1" presStyleCnt="3" custScaleX="120382" custScaleY="114216" custLinFactY="-602" custLinFactNeighborX="9175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C45E7-41E7-4FF4-AA98-8FE1E897E4C3}" type="pres">
      <dgm:prSet presAssocID="{B604AF08-454D-4162-BC60-C3F3C771082C}" presName="sibTransLast" presStyleLbl="sibTrans2D1" presStyleIdx="1" presStyleCnt="2" custScaleX="319744" custScaleY="61476" custLinFactNeighborX="-71029"/>
      <dgm:spPr/>
      <dgm:t>
        <a:bodyPr/>
        <a:lstStyle/>
        <a:p>
          <a:endParaRPr lang="en-US"/>
        </a:p>
      </dgm:t>
    </dgm:pt>
    <dgm:pt modelId="{015186D6-6CC4-4D1D-A892-B7AD79E8714A}" type="pres">
      <dgm:prSet presAssocID="{B604AF08-454D-4162-BC60-C3F3C77108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FF78081-AD33-4317-8860-EA0EF083E657}" type="pres">
      <dgm:prSet presAssocID="{B604AF08-454D-4162-BC60-C3F3C771082C}" presName="lastNode" presStyleLbl="node1" presStyleIdx="2" presStyleCnt="3" custLinFactX="27090" custLinFactNeighborX="100000" custLinFactNeighborY="1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B707F-E129-46EB-A6ED-679E966B8A2E}" srcId="{B604AF08-454D-4162-BC60-C3F3C771082C}" destId="{E7FCAECD-ACB4-4E94-B2AD-580DDA4D1989}" srcOrd="2" destOrd="0" parTransId="{D1551A07-3677-48DA-B42C-E75DA8B8DFFC}" sibTransId="{5FF52D61-AFCD-4B12-BB90-898935724A7F}"/>
    <dgm:cxn modelId="{04BC5BE9-7C00-4296-B64D-57EE3ACE2D7D}" type="presOf" srcId="{980F8045-882C-4F45-936A-5D0F7DA0D6AA}" destId="{2892AE57-A1D8-4F73-B1B3-4EDC9490FE33}" srcOrd="0" destOrd="0" presId="urn:microsoft.com/office/officeart/2005/8/layout/equation2"/>
    <dgm:cxn modelId="{69441FA1-FD33-47AB-B7E2-7425CBDA9C19}" type="presOf" srcId="{508C199B-A03B-4465-82F1-08B20A5F3D0D}" destId="{015186D6-6CC4-4D1D-A892-B7AD79E8714A}" srcOrd="1" destOrd="0" presId="urn:microsoft.com/office/officeart/2005/8/layout/equation2"/>
    <dgm:cxn modelId="{0E403FB6-78EC-4C49-B55C-B958973518EC}" type="presOf" srcId="{B604AF08-454D-4162-BC60-C3F3C771082C}" destId="{B69BA89A-8005-4839-B7EA-D52747A3D5C6}" srcOrd="0" destOrd="0" presId="urn:microsoft.com/office/officeart/2005/8/layout/equation2"/>
    <dgm:cxn modelId="{A4748009-BF76-4B9E-B20F-C2B9A36382B4}" srcId="{B604AF08-454D-4162-BC60-C3F3C771082C}" destId="{B0CC02B9-F95E-4893-8113-DEF0C21980D5}" srcOrd="1" destOrd="0" parTransId="{BB63B954-3FEA-44A1-BAD0-223F028E7FB5}" sibTransId="{508C199B-A03B-4465-82F1-08B20A5F3D0D}"/>
    <dgm:cxn modelId="{78B2D953-EC38-4E3B-9289-55B752B15423}" type="presOf" srcId="{E7FCAECD-ACB4-4E94-B2AD-580DDA4D1989}" destId="{AFF78081-AD33-4317-8860-EA0EF083E657}" srcOrd="0" destOrd="0" presId="urn:microsoft.com/office/officeart/2005/8/layout/equation2"/>
    <dgm:cxn modelId="{1BC4F545-21A0-471B-A1FE-6BE7821E0A63}" type="presOf" srcId="{508C199B-A03B-4465-82F1-08B20A5F3D0D}" destId="{8BEC45E7-41E7-4FF4-AA98-8FE1E897E4C3}" srcOrd="0" destOrd="0" presId="urn:microsoft.com/office/officeart/2005/8/layout/equation2"/>
    <dgm:cxn modelId="{6D08EFAC-1243-49E4-85B4-BCCF65DDD1CE}" srcId="{B604AF08-454D-4162-BC60-C3F3C771082C}" destId="{17D1BE89-5115-447E-B03E-2D60FE86D12E}" srcOrd="0" destOrd="0" parTransId="{E7053E98-52E3-4287-BDC1-5673894ED023}" sibTransId="{980F8045-882C-4F45-936A-5D0F7DA0D6AA}"/>
    <dgm:cxn modelId="{861B8F8A-80CE-4410-BBB7-B2B586E8E9DD}" type="presOf" srcId="{B0CC02B9-F95E-4893-8113-DEF0C21980D5}" destId="{6F10B653-4691-45AC-A2A7-7B4D8594891A}" srcOrd="0" destOrd="0" presId="urn:microsoft.com/office/officeart/2005/8/layout/equation2"/>
    <dgm:cxn modelId="{13915CC2-0BB5-4766-BAA3-82361B55052E}" type="presOf" srcId="{17D1BE89-5115-447E-B03E-2D60FE86D12E}" destId="{A2E82FFF-BE14-4216-A25E-0C8907588129}" srcOrd="0" destOrd="0" presId="urn:microsoft.com/office/officeart/2005/8/layout/equation2"/>
    <dgm:cxn modelId="{99C7D75A-6C28-4170-8697-BDB3FCE8EE4C}" type="presParOf" srcId="{B69BA89A-8005-4839-B7EA-D52747A3D5C6}" destId="{A4900EA5-A37A-49DC-B347-0474A6274712}" srcOrd="0" destOrd="0" presId="urn:microsoft.com/office/officeart/2005/8/layout/equation2"/>
    <dgm:cxn modelId="{E1687B60-ACBF-4168-88E6-C524224A78BD}" type="presParOf" srcId="{A4900EA5-A37A-49DC-B347-0474A6274712}" destId="{A2E82FFF-BE14-4216-A25E-0C8907588129}" srcOrd="0" destOrd="0" presId="urn:microsoft.com/office/officeart/2005/8/layout/equation2"/>
    <dgm:cxn modelId="{E47A787F-78EC-4553-9B6B-DF6015973C5D}" type="presParOf" srcId="{A4900EA5-A37A-49DC-B347-0474A6274712}" destId="{22EA6AD5-4A13-4010-BE8D-9C37D1954128}" srcOrd="1" destOrd="0" presId="urn:microsoft.com/office/officeart/2005/8/layout/equation2"/>
    <dgm:cxn modelId="{87A0D6F1-35FC-4149-9CA3-E037B8E2599A}" type="presParOf" srcId="{A4900EA5-A37A-49DC-B347-0474A6274712}" destId="{2892AE57-A1D8-4F73-B1B3-4EDC9490FE33}" srcOrd="2" destOrd="0" presId="urn:microsoft.com/office/officeart/2005/8/layout/equation2"/>
    <dgm:cxn modelId="{121665E0-68F5-4EAA-9986-0ED2F1C987BB}" type="presParOf" srcId="{A4900EA5-A37A-49DC-B347-0474A6274712}" destId="{7A1D0D78-6DE1-49F8-B096-8C4BD769C7BB}" srcOrd="3" destOrd="0" presId="urn:microsoft.com/office/officeart/2005/8/layout/equation2"/>
    <dgm:cxn modelId="{FC74EEC9-A2CE-4B47-8B1C-B5657025476C}" type="presParOf" srcId="{A4900EA5-A37A-49DC-B347-0474A6274712}" destId="{6F10B653-4691-45AC-A2A7-7B4D8594891A}" srcOrd="4" destOrd="0" presId="urn:microsoft.com/office/officeart/2005/8/layout/equation2"/>
    <dgm:cxn modelId="{79EC0E5A-4812-46A2-A9E4-C2CF82CEB245}" type="presParOf" srcId="{B69BA89A-8005-4839-B7EA-D52747A3D5C6}" destId="{8BEC45E7-41E7-4FF4-AA98-8FE1E897E4C3}" srcOrd="1" destOrd="0" presId="urn:microsoft.com/office/officeart/2005/8/layout/equation2"/>
    <dgm:cxn modelId="{FE45257B-4DE0-44EF-9923-B9757EE9B59B}" type="presParOf" srcId="{8BEC45E7-41E7-4FF4-AA98-8FE1E897E4C3}" destId="{015186D6-6CC4-4D1D-A892-B7AD79E8714A}" srcOrd="0" destOrd="0" presId="urn:microsoft.com/office/officeart/2005/8/layout/equation2"/>
    <dgm:cxn modelId="{C435D07E-5349-4230-B2C5-3A076CA2ADA7}" type="presParOf" srcId="{B69BA89A-8005-4839-B7EA-D52747A3D5C6}" destId="{AFF78081-AD33-4317-8860-EA0EF083E657}" srcOrd="2" destOrd="0" presId="urn:microsoft.com/office/officeart/2005/8/layout/equation2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00EE-6322-44E3-AC59-FB6C2EBE8B3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AC5FF-16EC-4B5F-9E2D-75733AE9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C5FF-16EC-4B5F-9E2D-75733AE931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0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C5FF-16EC-4B5F-9E2D-75733AE931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3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3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9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3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F4A42-4408-46D2-9176-A689D992F0C3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068D-A644-4657-B207-8FC1E3FB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5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" y="1011199"/>
            <a:ext cx="5942317" cy="3894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39" y="5271726"/>
            <a:ext cx="594231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3578" y="5271726"/>
            <a:ext cx="598288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অস্বাভাবিক অবস্থা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77" y="1011198"/>
            <a:ext cx="5987599" cy="38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559512"/>
              </p:ext>
            </p:extLst>
          </p:nvPr>
        </p:nvGraphicFramePr>
        <p:xfrm>
          <a:off x="141668" y="157623"/>
          <a:ext cx="11887200" cy="663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1380" y="18416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0083" y="1401272"/>
            <a:ext cx="3690684" cy="646331"/>
            <a:chOff x="190083" y="1401272"/>
            <a:chExt cx="3690684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190083" y="1401272"/>
              <a:ext cx="350288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২.হেরোইন সেবন করছে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597432" y="1518513"/>
              <a:ext cx="283335" cy="3693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363" y="5241700"/>
            <a:ext cx="3409425" cy="646331"/>
            <a:chOff x="103203" y="5241700"/>
            <a:chExt cx="3524586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103203" y="5241700"/>
              <a:ext cx="2696111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১.পেথিডিন নিচ্ছে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799314" y="5241700"/>
              <a:ext cx="828475" cy="51634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12514" y="5890417"/>
            <a:ext cx="453845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</a:rPr>
              <a:t>অস্বাভাবিক আচরণ করচ্ছে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E82FFF-BE14-4216-A25E-0C8907588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2E82FFF-BE14-4216-A25E-0C8907588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2E82FFF-BE14-4216-A25E-0C8907588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2E82FFF-BE14-4216-A25E-0C8907588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92AE57-A1D8-4F73-B1B3-4EDC9490F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892AE57-A1D8-4F73-B1B3-4EDC9490F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892AE57-A1D8-4F73-B1B3-4EDC9490F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892AE57-A1D8-4F73-B1B3-4EDC9490F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10B653-4691-45AC-A2A7-7B4D85948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6F10B653-4691-45AC-A2A7-7B4D85948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6F10B653-4691-45AC-A2A7-7B4D85948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6F10B653-4691-45AC-A2A7-7B4D85948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45E7-41E7-4FF4-AA98-8FE1E897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BEC45E7-41E7-4FF4-AA98-8FE1E897E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BEC45E7-41E7-4FF4-AA98-8FE1E897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BEC45E7-41E7-4FF4-AA98-8FE1E897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F78081-AD33-4317-8860-EA0EF083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AFF78081-AD33-4317-8860-EA0EF083E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FF78081-AD33-4317-8860-EA0EF083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FF78081-AD33-4317-8860-EA0EF083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027" y="4111004"/>
            <a:ext cx="8952931" cy="2123658"/>
          </a:xfrm>
          <a:prstGeom prst="rect">
            <a:avLst/>
          </a:prstGeom>
          <a:solidFill>
            <a:schemeClr val="tx1"/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ড্রাগের নাম বল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 কী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15481" y="231820"/>
            <a:ext cx="6080766" cy="3591517"/>
            <a:chOff x="3115481" y="231820"/>
            <a:chExt cx="6080766" cy="3591517"/>
          </a:xfrm>
        </p:grpSpPr>
        <p:sp>
          <p:nvSpPr>
            <p:cNvPr id="2" name="TextBox 1"/>
            <p:cNvSpPr txBox="1"/>
            <p:nvPr/>
          </p:nvSpPr>
          <p:spPr>
            <a:xfrm>
              <a:off x="3115481" y="231820"/>
              <a:ext cx="6080766" cy="255879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effectLst>
              <a:innerShdw blurRad="114300">
                <a:prstClr val="black"/>
              </a:innerShdw>
              <a:reflection blurRad="6350" stA="50000" endA="300" endPos="38500" dist="50800" dir="5400000" sy="-100000" algn="bl" rotWithShape="0"/>
            </a:effectLst>
            <a:scene3d>
              <a:camera prst="perspectiveRelaxedModerately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</a:p>
            <a:p>
              <a:pPr algn="ctr"/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 :৩মিনিট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5764051" y="2500549"/>
              <a:ext cx="814338" cy="132278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51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421" y="3483328"/>
            <a:ext cx="11605847" cy="27392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 ড্রাগ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হল- </a:t>
            </a:r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হেরোইন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ফেনসিডিল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 কী ?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সব পদার্থ, যা জীবত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করলে তার এক বা একাধিক স্বাভাবিক আচরণের পরিবর্তন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2800" dirty="0"/>
          </a:p>
        </p:txBody>
      </p:sp>
      <p:sp>
        <p:nvSpPr>
          <p:cNvPr id="5" name="Down Arrow Callout 4"/>
          <p:cNvSpPr/>
          <p:nvPr/>
        </p:nvSpPr>
        <p:spPr>
          <a:xfrm>
            <a:off x="2871989" y="983259"/>
            <a:ext cx="5821636" cy="230585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1989" y="983259"/>
            <a:ext cx="5886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924333" y="68239"/>
            <a:ext cx="7547214" cy="133748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গুলি দেখ এবং বল</a:t>
            </a:r>
            <a:endParaRPr lang="en-US" sz="8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18" y="1465423"/>
            <a:ext cx="8626644" cy="4644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4618" y="6169897"/>
            <a:ext cx="426555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চোখ লাল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7940" y="6169897"/>
            <a:ext cx="4313322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 ঝাপসা দেখা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" y="260070"/>
            <a:ext cx="6317385" cy="4996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13" y="5283393"/>
            <a:ext cx="631738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4000" dirty="0" smtClean="0">
                <a:solidFill>
                  <a:schemeClr val="bg1"/>
                </a:solidFill>
              </a:rPr>
              <a:t>খারাপ বন্ধুদের পাল্লায় নেশা করছে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6" y="260070"/>
            <a:ext cx="5613498" cy="4996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9984" y="5344948"/>
            <a:ext cx="558620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অন্যের কাছ থেকে নিজেকে আড়াল করছে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51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450" y="5659829"/>
            <a:ext cx="11848819" cy="1107996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ড্রাগ আসক্তির লক্ষণ লিখ 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086" y="0"/>
            <a:ext cx="12192000" cy="3775130"/>
            <a:chOff x="1" y="814113"/>
            <a:chExt cx="12192000" cy="3775130"/>
          </a:xfrm>
        </p:grpSpPr>
        <p:sp>
          <p:nvSpPr>
            <p:cNvPr id="4" name="TextBox 3"/>
            <p:cNvSpPr txBox="1"/>
            <p:nvPr/>
          </p:nvSpPr>
          <p:spPr>
            <a:xfrm>
              <a:off x="1" y="814113"/>
              <a:ext cx="12192000" cy="2554545"/>
            </a:xfrm>
            <a:prstGeom prst="rect">
              <a:avLst/>
            </a:prstGeom>
            <a:solidFill>
              <a:schemeClr val="dk1"/>
            </a:solidFill>
            <a:ln/>
            <a:scene3d>
              <a:camera prst="perspectiveBelow"/>
              <a:lightRig rig="threePt" dir="t"/>
            </a:scene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জোড়ায় কাজ </a:t>
              </a:r>
            </a:p>
            <a:p>
              <a:pPr algn="ctr"/>
              <a:r>
                <a:rPr lang="bn-BD" sz="8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r>
                <a:rPr lang="bn-BD" sz="800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৩মিনিট</a:t>
              </a:r>
              <a:endPara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5712280" y="3252810"/>
              <a:ext cx="767442" cy="1336433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0" y="2438697"/>
            <a:ext cx="4600480" cy="31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4" y="2975285"/>
            <a:ext cx="11464118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লক্ষণ হল :-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১।চোখ লাল হওয়া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২।চোখে ঝাপসা দেখা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৩।খারাপ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বন্ধুদের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সহচার্যে থাকলে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4800" dirty="0">
                <a:solidFill>
                  <a:schemeClr val="bg1"/>
                </a:solidFill>
              </a:rPr>
              <a:t>অন্যের কাছ থেকে নিজেকে আড়াল </a:t>
            </a:r>
            <a:r>
              <a:rPr lang="bn-BD" sz="4800" dirty="0" smtClean="0">
                <a:solidFill>
                  <a:schemeClr val="bg1"/>
                </a:solidFill>
              </a:rPr>
              <a:t>করা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603" y="360405"/>
            <a:ext cx="11464119" cy="24160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3" y="1516738"/>
            <a:ext cx="5042171" cy="4489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233" y="109183"/>
            <a:ext cx="10538740" cy="1349633"/>
          </a:xfrm>
          <a:prstGeom prst="doubleWave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</a:rPr>
              <a:t>আবার পরের ছবি গুলিও ভালভাবে লক্ষ্য করি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1609494"/>
            <a:ext cx="5813512" cy="4450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913" y="6059606"/>
            <a:ext cx="504217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একাকিত্ব ও নিঃসঙ্গতা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50857" y="6059606"/>
            <a:ext cx="548911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</a:rPr>
              <a:t>বেকারত্ব ও নিম্নমানের পরিবেশ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" y="161736"/>
            <a:ext cx="8049904" cy="65978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47714" y="2797791"/>
            <a:ext cx="4044286" cy="3961783"/>
            <a:chOff x="8147714" y="2797791"/>
            <a:chExt cx="4044286" cy="3961783"/>
          </a:xfrm>
        </p:grpSpPr>
        <p:sp>
          <p:nvSpPr>
            <p:cNvPr id="3" name="TextBox 2"/>
            <p:cNvSpPr txBox="1"/>
            <p:nvPr/>
          </p:nvSpPr>
          <p:spPr>
            <a:xfrm>
              <a:off x="8466162" y="5990133"/>
              <a:ext cx="3725838" cy="7694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</a:rPr>
                <a:t>অসামাজিক পরিবেশ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urved Connector 5"/>
            <p:cNvCxnSpPr/>
            <p:nvPr/>
          </p:nvCxnSpPr>
          <p:spPr>
            <a:xfrm rot="16200000" flipV="1">
              <a:off x="7486415" y="3459090"/>
              <a:ext cx="3192343" cy="1869746"/>
            </a:xfrm>
            <a:prstGeom prst="curvedConnector3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9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916" y="337763"/>
            <a:ext cx="11041039" cy="2222212"/>
          </a:xfrm>
          <a:prstGeom prst="ribb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71" y="2693186"/>
            <a:ext cx="5989928" cy="33105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TextBox 1"/>
          <p:cNvSpPr txBox="1"/>
          <p:nvPr/>
        </p:nvSpPr>
        <p:spPr>
          <a:xfrm>
            <a:off x="337625" y="6136976"/>
            <a:ext cx="11577710" cy="830997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সবাই কে ফুলেল শুভেচ্ছা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6819" y="6034742"/>
            <a:ext cx="4604146" cy="707886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মাদকদ্রব্যের</a:t>
            </a:r>
            <a:r>
              <a:rPr lang="bn-BD" sz="4000" dirty="0" smtClean="0">
                <a:solidFill>
                  <a:schemeClr val="bg1"/>
                </a:solidFill>
              </a:rPr>
              <a:t> সহজলভ্যতা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66" y="81705"/>
            <a:ext cx="7940652" cy="59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1" y="3483328"/>
            <a:ext cx="11605847" cy="16312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৪টি ড্রাগসক্তির লক্ষণ </a:t>
            </a:r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।</a:t>
            </a:r>
            <a:endParaRPr lang="bn-BD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44560" y="228516"/>
            <a:ext cx="5886950" cy="2862322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720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সময়: ৫মিনিট</a:t>
            </a: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773" y="3076557"/>
            <a:ext cx="113157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rgbClr val="FF7C80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Below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একাকিত্ব ও নিঃসঙ্গতা</a:t>
            </a:r>
          </a:p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বেকারত্ব ও নিম্নমানের পরিবেশ</a:t>
            </a:r>
          </a:p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অসামাজিক কা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 কলাপের পরিবেশ</a:t>
            </a:r>
          </a:p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 দ্রব্যের সহজলভ্যতা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581" y="1086570"/>
            <a:ext cx="907973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BD" sz="4800" dirty="0" smtClean="0"/>
              <a:t> চলো আমরা উল্লেখ যোগ্য কারণ গুলি জেনে নিই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18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56" y="351150"/>
            <a:ext cx="11146971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  <a:prstDash val="dash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চলো আমরা  চিত্রগুলো 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2" y="1308538"/>
            <a:ext cx="5730027" cy="4626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0" y="1308538"/>
            <a:ext cx="5543466" cy="4626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60" y="6122617"/>
            <a:ext cx="4698472" cy="646331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 কে না বলি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1242" y="6134725"/>
            <a:ext cx="5730027" cy="584775"/>
          </a:xfrm>
          <a:prstGeom prst="rect">
            <a:avLst/>
          </a:prstGeom>
          <a:solidFill>
            <a:srgbClr val="FF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মাদকাসক্তির প্রতি প্রতিরোধ গড়ে তুলি 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86" y="354064"/>
            <a:ext cx="5939541" cy="5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64"/>
            <a:ext cx="5939541" cy="518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81159"/>
            <a:ext cx="5939541" cy="646331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 কেন্দ্রে সেবা নিয়ে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2787" y="5565338"/>
            <a:ext cx="593954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b="1" dirty="0"/>
              <a:t> </a:t>
            </a:r>
            <a:r>
              <a:rPr lang="bn-BD" sz="3600" b="1" dirty="0" smtClean="0"/>
              <a:t>ঔষধ সেবন করে 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447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" y="173472"/>
            <a:ext cx="6100548" cy="5156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832" y="5366679"/>
            <a:ext cx="4818744" cy="1326735"/>
            <a:chOff x="6960152" y="3408717"/>
            <a:chExt cx="4818744" cy="1326735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6960152" y="4027566"/>
              <a:ext cx="4818744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/>
                <a:t>ড্রাগ বিরোধী কর্মশালা  করছে </a:t>
              </a:r>
              <a:endParaRPr lang="en-US" sz="4800" dirty="0"/>
            </a:p>
          </p:txBody>
        </p:sp>
        <p:cxnSp>
          <p:nvCxnSpPr>
            <p:cNvPr id="14" name="Curved Connector 13"/>
            <p:cNvCxnSpPr/>
            <p:nvPr/>
          </p:nvCxnSpPr>
          <p:spPr>
            <a:xfrm>
              <a:off x="7729409" y="3408717"/>
              <a:ext cx="1405717" cy="544861"/>
            </a:xfrm>
            <a:prstGeom prst="curvedConnector3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6208561" y="5800862"/>
            <a:ext cx="5833314" cy="769441"/>
          </a:xfrm>
          <a:prstGeom prst="rect">
            <a:avLst/>
          </a:prstGeom>
          <a:solidFill>
            <a:schemeClr val="tx1"/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অনুশাসন মেনে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60" y="136479"/>
            <a:ext cx="5833315" cy="51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1456" y="3244333"/>
            <a:ext cx="1549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1513" y="221500"/>
            <a:ext cx="9659885" cy="1163456"/>
            <a:chOff x="1203733" y="467927"/>
            <a:chExt cx="9144000" cy="2211469"/>
          </a:xfrm>
        </p:grpSpPr>
        <p:sp>
          <p:nvSpPr>
            <p:cNvPr id="4" name="Rectangle 3"/>
            <p:cNvSpPr/>
            <p:nvPr/>
          </p:nvSpPr>
          <p:spPr>
            <a:xfrm>
              <a:off x="1203733" y="467927"/>
              <a:ext cx="9144000" cy="220200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/>
            <a:p>
              <a:pPr algn="ctr"/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03733" y="748848"/>
              <a:ext cx="9144000" cy="193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>
                <a:buFont typeface="Wingdings" panose="05000000000000000000" pitchFamily="2" charset="2"/>
                <a:buChar char="Ø"/>
              </a:pPr>
              <a:r>
                <a:rPr lang="bn-BD" sz="6000" dirty="0" smtClean="0">
                  <a:solidFill>
                    <a:schemeClr val="bg1"/>
                  </a:solidFill>
                </a:rPr>
                <a:t>এসো এই ছবিগুলি আবার লক্ষ্য করি</a:t>
              </a:r>
              <a:endParaRPr lang="en-US" sz="6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96" y="1705968"/>
            <a:ext cx="5754475" cy="4208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705969"/>
            <a:ext cx="5868538" cy="4208296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150125" y="6037092"/>
            <a:ext cx="5868538" cy="607325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পুলিশে সোপর্দ্দ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6-Point Star 6"/>
          <p:cNvSpPr/>
          <p:nvPr/>
        </p:nvSpPr>
        <p:spPr>
          <a:xfrm rot="10800000" flipV="1">
            <a:off x="6175195" y="6037092"/>
            <a:ext cx="5754475" cy="59740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</a:rPr>
              <a:t>পাগল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420914"/>
            <a:ext cx="6737617" cy="448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60" y="403799"/>
            <a:ext cx="5240740" cy="5240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530" y="5404512"/>
            <a:ext cx="6530922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</a:rPr>
              <a:t>মৃত্য পথযাত্রী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2887" y="5729074"/>
            <a:ext cx="455748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পরিনাম মৃত্য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9300" y="751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461" y="751114"/>
            <a:ext cx="9957292" cy="3324897"/>
            <a:chOff x="1412404" y="1820309"/>
            <a:chExt cx="9957292" cy="3324897"/>
          </a:xfrm>
        </p:grpSpPr>
        <p:sp>
          <p:nvSpPr>
            <p:cNvPr id="5" name="Oval 4"/>
            <p:cNvSpPr/>
            <p:nvPr/>
          </p:nvSpPr>
          <p:spPr>
            <a:xfrm>
              <a:off x="1412404" y="1820309"/>
              <a:ext cx="9957292" cy="2237014"/>
            </a:xfrm>
            <a:prstGeom prst="ellipse">
              <a:avLst/>
            </a:prstGeom>
            <a:ln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</a:t>
              </a:r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</a:p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সময়: ১০মিনিট</a:t>
              </a:r>
              <a:endParaRPr lang="en-US" sz="11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5786893" y="4040625"/>
              <a:ext cx="1208314" cy="11045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71461" y="4357335"/>
            <a:ext cx="10247587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ড্রাগআসক্তি নিয়ন্ত্রণের ৬টি কৌশল ও ৪টি পরিনাম লিখ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065" y="438266"/>
            <a:ext cx="10844011" cy="1827193"/>
          </a:xfrm>
          <a:prstGeom prst="cloudCallou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</a:rPr>
              <a:t>আমরা জেনে নিই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627" y="2989243"/>
            <a:ext cx="11737074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800" b="1" dirty="0" smtClean="0"/>
              <a:t>কারণ গুলি</a:t>
            </a:r>
            <a:r>
              <a:rPr lang="bn-BD" sz="4800" dirty="0" smtClean="0"/>
              <a:t> – </a:t>
            </a:r>
            <a:r>
              <a:rPr lang="bn-BD" sz="4800" u="sng" dirty="0" smtClean="0"/>
              <a:t>ড্রাগকে না বলি</a:t>
            </a:r>
            <a:r>
              <a:rPr lang="bn-BD" sz="4800" dirty="0" smtClean="0"/>
              <a:t>, </a:t>
            </a:r>
            <a:r>
              <a:rPr lang="bn-BD" sz="4800" u="sng" dirty="0" smtClean="0"/>
              <a:t>প্রতিরোধ করি</a:t>
            </a:r>
            <a:r>
              <a:rPr lang="bn-BD" sz="4800" dirty="0" smtClean="0"/>
              <a:t>, </a:t>
            </a:r>
            <a:r>
              <a:rPr lang="bn-BD" sz="4800" u="sng" dirty="0" smtClean="0"/>
              <a:t>স্বাস্থ্য কেন্দ্রে সেবা নিয়ে,</a:t>
            </a:r>
            <a:r>
              <a:rPr lang="bn-BD" sz="4800" dirty="0" smtClean="0"/>
              <a:t> </a:t>
            </a:r>
            <a:r>
              <a:rPr lang="bn-BD" sz="4800" u="sng" dirty="0" smtClean="0"/>
              <a:t>ওষঔ সেবন করে</a:t>
            </a:r>
            <a:r>
              <a:rPr lang="bn-BD" sz="4800" dirty="0" smtClean="0"/>
              <a:t>, </a:t>
            </a:r>
            <a:r>
              <a:rPr lang="bn-BD" sz="4800" u="sng" dirty="0" smtClean="0"/>
              <a:t>আলোচনা করে</a:t>
            </a:r>
            <a:r>
              <a:rPr lang="bn-BD" sz="4800" dirty="0" smtClean="0"/>
              <a:t>, </a:t>
            </a:r>
            <a:r>
              <a:rPr lang="bn-BD" sz="4800" u="sng" dirty="0" smtClean="0"/>
              <a:t>ধর্মীয় অনুশাসন মেনে চলে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800" dirty="0" smtClean="0">
                <a:solidFill>
                  <a:srgbClr val="FF0000"/>
                </a:solidFill>
              </a:rPr>
              <a:t>পরিনাম</a:t>
            </a:r>
            <a:r>
              <a:rPr lang="bn-BD" sz="4800" dirty="0" smtClean="0"/>
              <a:t>- </a:t>
            </a:r>
            <a:r>
              <a:rPr lang="bn-BD" sz="4800" u="sng" dirty="0" smtClean="0"/>
              <a:t>দন্ড প্রাপ্ত হওয়া </a:t>
            </a:r>
            <a:r>
              <a:rPr lang="bn-BD" sz="4800" dirty="0" smtClean="0"/>
              <a:t>, </a:t>
            </a:r>
            <a:r>
              <a:rPr lang="bn-BD" sz="4800" u="sng" dirty="0" smtClean="0"/>
              <a:t>পাগল হওয়া</a:t>
            </a:r>
            <a:r>
              <a:rPr lang="bn-BD" sz="4800" dirty="0" smtClean="0"/>
              <a:t>, </a:t>
            </a:r>
            <a:r>
              <a:rPr lang="bn-BD" sz="4800" u="sng" dirty="0" smtClean="0"/>
              <a:t>মৃত্য পথযাত্রী </a:t>
            </a:r>
            <a:r>
              <a:rPr lang="bn-BD" sz="4800" dirty="0" smtClean="0"/>
              <a:t>, </a:t>
            </a:r>
            <a:r>
              <a:rPr lang="bn-BD" sz="4800" b="1" dirty="0" smtClean="0">
                <a:solidFill>
                  <a:srgbClr val="C00000"/>
                </a:solidFill>
              </a:rPr>
              <a:t>মৃত্যু</a:t>
            </a:r>
            <a:r>
              <a:rPr lang="bn-BD" sz="4800" b="1" dirty="0" smtClean="0"/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511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1719" y="172613"/>
            <a:ext cx="11438311" cy="1194937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718" y="1561323"/>
            <a:ext cx="11565690" cy="4504819"/>
            <a:chOff x="571718" y="1561323"/>
            <a:chExt cx="11565690" cy="4504819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571718" y="1561323"/>
              <a:ext cx="11438312" cy="4504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6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 : মোঃ আব্দুল লতিফ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পদবী : সহকারী শিক্ষক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বিদ্যালয়ের নাম : দুবলহাটি রাজা হরনাথ উচ্চ বিদ্যালয়</a:t>
              </a:r>
              <a:r>
                <a:rPr lang="bn-BD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		   নওগাঁ সদর, নওগাঁ ।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আইডি নং-৫০৪২২৬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হট লাইন : </a:t>
              </a:r>
              <a:r>
                <a:rPr lang="bn-BD" sz="4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০১৭২০-২১১২৯৯</a:t>
              </a:r>
              <a:endPara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2510503789"/>
                </p:ext>
              </p:extLst>
            </p:nvPr>
          </p:nvGraphicFramePr>
          <p:xfrm>
            <a:off x="9604417" y="1561323"/>
            <a:ext cx="2532991" cy="33382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571718" y="87260"/>
            <a:ext cx="11438312" cy="5893529"/>
            <a:chOff x="571718" y="145317"/>
            <a:chExt cx="11438312" cy="589352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571719" y="145317"/>
              <a:ext cx="11438311" cy="1194937"/>
            </a:xfrm>
            <a:prstGeom prst="wedgeRect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prstTxWarp prst="textDeflateBottom">
                <a:avLst/>
              </a:prstTxWarp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BD" sz="6600" dirty="0" smtClean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66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71718" y="1534027"/>
              <a:ext cx="11438312" cy="4504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6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 : মোঃ আব্দুল লতিফ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পদবী : সহকারী শিক্ষক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বিদ্যালয়ের নাম : দুবলহাটি রাজা হরনাথ উচ্চ 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	বিদ্যালয়, নওগাঁ সদর, নওগাঁ ।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আইডি নং-৫০৪২২৬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হট লাইন : </a:t>
              </a:r>
              <a:r>
                <a:rPr lang="bn-BD" sz="4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০১৭২০-২১১২৯৯</a:t>
              </a:r>
              <a:endPara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18658"/>
          <a:stretch/>
        </p:blipFill>
        <p:spPr>
          <a:xfrm>
            <a:off x="8273143" y="1606596"/>
            <a:ext cx="3722373" cy="3966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11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1336795" y="286905"/>
            <a:ext cx="9225887" cy="2614411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0857" y="4061651"/>
            <a:ext cx="8794395" cy="64633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 rtlCol="0">
            <a:spAutoFit/>
          </a:bodyPr>
          <a:lstStyle/>
          <a:p>
            <a:pPr marL="400050" indent="-4000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১. স্বাভাবিক  ২.অস্বাভাবিক ৩.কৌতুহল প্রিয় ৪. শুধু ঘুমায়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6934" y="3261743"/>
            <a:ext cx="594425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ড্রাগআসক্তির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 আচরণ কেমন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5731" y="5017534"/>
            <a:ext cx="427232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B.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নেশাগ্রস্থ মানুষ সমাজের কি 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743" y="6024082"/>
            <a:ext cx="8577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/>
              <a:t>   ১.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বোঝা ২.আর্শিবাদ ৩.সু-সন্তান  ৪.দেশ গড়ার কারিগর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08833" y="4163251"/>
            <a:ext cx="341194" cy="39246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45059" y="6140607"/>
            <a:ext cx="368489" cy="413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9" grpId="0" animBg="1"/>
      <p:bldP spid="10" grpId="0"/>
      <p:bldP spid="2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5622878" y="153761"/>
            <a:ext cx="5691116" cy="3848116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115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37615" y="4363818"/>
            <a:ext cx="11176379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ড্রাগআসক্তি ব্যক্তির দ্বারা সমাজে কি কি ক্ষতি হতে পারে তার ১০টি কারণ লিখে আনবে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4" y="153760"/>
            <a:ext cx="5337787" cy="40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0571" y="275770"/>
            <a:ext cx="11306629" cy="6097733"/>
            <a:chOff x="160219" y="0"/>
            <a:chExt cx="11882090" cy="6373504"/>
          </a:xfrm>
        </p:grpSpPr>
        <p:grpSp>
          <p:nvGrpSpPr>
            <p:cNvPr id="5" name="Group 4"/>
            <p:cNvGrpSpPr/>
            <p:nvPr/>
          </p:nvGrpSpPr>
          <p:grpSpPr>
            <a:xfrm>
              <a:off x="6005015" y="68239"/>
              <a:ext cx="6037294" cy="6305265"/>
              <a:chOff x="3004459" y="1003409"/>
              <a:chExt cx="6104803" cy="554368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114862" y="1003409"/>
                <a:ext cx="5994400" cy="1103076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72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আবারো দেখা হবে</a:t>
                </a:r>
                <a:endParaRPr lang="bn-BD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4459" y="2673170"/>
                <a:ext cx="5994400" cy="3873926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19" y="0"/>
              <a:ext cx="5658572" cy="6373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0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56212" y="138485"/>
            <a:ext cx="11912958" cy="6606862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62011" y="875763"/>
            <a:ext cx="7547020" cy="4940143"/>
            <a:chOff x="2462011" y="953036"/>
            <a:chExt cx="7547020" cy="4862870"/>
          </a:xfrm>
        </p:grpSpPr>
        <p:sp>
          <p:nvSpPr>
            <p:cNvPr id="6" name="Rectangle 5"/>
            <p:cNvSpPr/>
            <p:nvPr/>
          </p:nvSpPr>
          <p:spPr>
            <a:xfrm>
              <a:off x="2807594" y="2338031"/>
              <a:ext cx="7201437" cy="34778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সাধারণ বিজ্ঞান</a:t>
              </a:r>
            </a:p>
            <a:p>
              <a:pPr algn="ctr"/>
              <a:r>
                <a:rPr lang="bn-BD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:</a:t>
              </a:r>
              <a:r>
                <a:rPr lang="en-US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</a:p>
            <a:p>
              <a:pPr algn="ctr"/>
              <a:r>
                <a:rPr lang="bn-BD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 দ্বিতীয়</a:t>
              </a:r>
              <a:endPara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: ৫০ মিনিট</a:t>
              </a:r>
            </a:p>
            <a:p>
              <a:pPr algn="ctr"/>
              <a:r>
                <a:rPr lang="bn-BD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 : ১৩/১২/১৩ ইং</a:t>
              </a:r>
              <a:endPara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62011" y="953036"/>
              <a:ext cx="7547020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0" indent="-1143000" algn="ctr">
                <a:buFont typeface="Wingdings" panose="05000000000000000000" pitchFamily="2" charset="2"/>
                <a:buChar char="v"/>
              </a:pPr>
              <a:r>
                <a:rPr lang="bn-BD" sz="8800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bn-BD" sz="8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69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338512" y="6077419"/>
            <a:ext cx="5744175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মদ পান করে নেশা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627" y="58412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56274" y="4944789"/>
            <a:ext cx="9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562174" y="361485"/>
            <a:ext cx="6458996" cy="1468986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গুলো লক্ষ্য কর এবং বল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02" y="6114728"/>
            <a:ext cx="583412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সিরিঞ্জ এর মধ্যমে নেশা গ্রহন </a:t>
            </a:r>
            <a:endParaRPr lang="en-US" sz="4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2" y="2099793"/>
            <a:ext cx="5834129" cy="39840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161">
            <a:off x="6442745" y="1839408"/>
            <a:ext cx="5620256" cy="4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227890"/>
            <a:ext cx="5924282" cy="5638435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103032" y="5930514"/>
            <a:ext cx="5924282" cy="695265"/>
          </a:xfrm>
          <a:prstGeom prst="doubleWav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BD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 বন্ধু মিলে </a:t>
            </a:r>
            <a:r>
              <a:rPr lang="bn-BD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হেরোইন সেবন করছে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8930" y="5930514"/>
            <a:ext cx="5924282" cy="646331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নেশা করে অস্বাভাবিক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 করছে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30" y="227889"/>
            <a:ext cx="6004532" cy="552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421097" y="2601938"/>
            <a:ext cx="4291888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ড্রাগ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sz="8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9943" y="2401887"/>
            <a:ext cx="6860883" cy="1723547"/>
            <a:chOff x="409943" y="2401887"/>
            <a:chExt cx="6860883" cy="1723547"/>
          </a:xfrm>
        </p:grpSpPr>
        <p:sp>
          <p:nvSpPr>
            <p:cNvPr id="21" name="Right Arrow 20"/>
            <p:cNvSpPr/>
            <p:nvPr/>
          </p:nvSpPr>
          <p:spPr>
            <a:xfrm>
              <a:off x="6890882" y="3094111"/>
              <a:ext cx="379944" cy="33909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409943" y="2401887"/>
              <a:ext cx="6480939" cy="1723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40158" y="2478830"/>
            <a:ext cx="5950724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আজকের পাঠ-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14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660" y="2896208"/>
            <a:ext cx="11709779" cy="30469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Below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ড্রাগের নাম ও ড্রাগ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 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৪টি ড্রাগসক্তির লক্ষণ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পারবে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 আসক্তির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নিয়ন্ন্ত্রনের ৬টি কৌশল ও ৪টি পরিনাম উল্লেখ করতে পারবে ।</a:t>
            </a:r>
            <a:endParaRPr lang="bn-BD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860995" y="261129"/>
            <a:ext cx="6642882" cy="217766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20999999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20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755495"/>
            <a:ext cx="5746865" cy="40141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829" y="5906080"/>
            <a:ext cx="574686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তামাক পাতা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91" y="1755495"/>
            <a:ext cx="5724987" cy="4014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1634" y="5830286"/>
            <a:ext cx="5726144" cy="707886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ফেনসিডিল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3494582"/>
              </p:ext>
            </p:extLst>
          </p:nvPr>
        </p:nvGraphicFramePr>
        <p:xfrm>
          <a:off x="122829" y="109182"/>
          <a:ext cx="11594949" cy="1503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45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2398</TotalTime>
  <Words>466</Words>
  <Application>Microsoft Office PowerPoint</Application>
  <PresentationFormat>Widescreen</PresentationFormat>
  <Paragraphs>106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597</cp:revision>
  <dcterms:created xsi:type="dcterms:W3CDTF">2013-12-13T04:06:28Z</dcterms:created>
  <dcterms:modified xsi:type="dcterms:W3CDTF">2013-12-18T06:03:25Z</dcterms:modified>
</cp:coreProperties>
</file>